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CA3E-8128-42C4-9186-6F2C772B599C}" type="datetimeFigureOut">
              <a:rPr lang="zh-TW" altLang="en-US" smtClean="0"/>
              <a:pPr/>
              <a:t>2023/9/1/Fri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88875-B58B-4D6D-8B67-895717E5B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504056"/>
          </a:xfrm>
        </p:spPr>
        <p:txBody>
          <a:bodyPr>
            <a:noAutofit/>
          </a:bodyPr>
          <a:lstStyle/>
          <a:p>
            <a:r>
              <a:rPr lang="en-US" altLang="zh-TW" sz="2400" dirty="0">
                <a:ea typeface="標楷體"/>
                <a:cs typeface="Times New Roman"/>
              </a:rPr>
              <a:t>83</a:t>
            </a:r>
            <a:r>
              <a:rPr lang="zh-TW" altLang="en-US" sz="2400" dirty="0">
                <a:ea typeface="標楷體"/>
                <a:cs typeface="Times New Roman"/>
              </a:rPr>
              <a:t>年次</a:t>
            </a:r>
            <a:r>
              <a:rPr lang="en-US" altLang="zh-TW" sz="2400" dirty="0">
                <a:ea typeface="標楷體"/>
                <a:cs typeface="Times New Roman"/>
              </a:rPr>
              <a:t>(</a:t>
            </a:r>
            <a:r>
              <a:rPr lang="zh-TW" altLang="en-US" sz="2400" dirty="0">
                <a:ea typeface="標楷體"/>
                <a:cs typeface="Times New Roman"/>
              </a:rPr>
              <a:t>含</a:t>
            </a:r>
            <a:r>
              <a:rPr lang="en-US" altLang="zh-TW" sz="2400" dirty="0">
                <a:ea typeface="標楷體"/>
                <a:cs typeface="Times New Roman"/>
              </a:rPr>
              <a:t>)</a:t>
            </a:r>
            <a:r>
              <a:rPr lang="zh-TW" altLang="en-US" sz="2400" dirty="0">
                <a:ea typeface="標楷體"/>
                <a:cs typeface="Times New Roman"/>
              </a:rPr>
              <a:t>至</a:t>
            </a:r>
            <a:r>
              <a:rPr lang="en-US" altLang="zh-TW" sz="2400" dirty="0">
                <a:ea typeface="標楷體"/>
                <a:cs typeface="Times New Roman"/>
              </a:rPr>
              <a:t>93</a:t>
            </a:r>
            <a:r>
              <a:rPr lang="zh-TW" altLang="en-US" sz="2400" dirty="0">
                <a:ea typeface="標楷體"/>
                <a:cs typeface="Times New Roman"/>
              </a:rPr>
              <a:t>年次期間</a:t>
            </a:r>
            <a:r>
              <a:rPr lang="zh-TW" altLang="zh-TW" sz="2400" dirty="0">
                <a:ea typeface="標楷體"/>
                <a:cs typeface="Times New Roman"/>
              </a:rPr>
              <a:t>學生</a:t>
            </a:r>
            <a:r>
              <a:rPr lang="zh-TW" altLang="en-US" sz="2400" dirty="0">
                <a:ea typeface="標楷體"/>
                <a:cs typeface="Times New Roman"/>
              </a:rPr>
              <a:t>申</a:t>
            </a:r>
            <a:r>
              <a:rPr lang="zh-TW" altLang="zh-TW" sz="2400" dirty="0">
                <a:ea typeface="標楷體"/>
                <a:cs typeface="Times New Roman"/>
              </a:rPr>
              <a:t>請</a:t>
            </a:r>
            <a:r>
              <a:rPr lang="zh-TW" altLang="en-US" sz="2400" dirty="0">
                <a:ea typeface="標楷體"/>
                <a:cs typeface="Times New Roman"/>
              </a:rPr>
              <a:t>暑假</a:t>
            </a:r>
            <a:r>
              <a:rPr lang="zh-TW" altLang="zh-TW" sz="2400" dirty="0">
                <a:ea typeface="標楷體"/>
                <a:cs typeface="Times New Roman"/>
              </a:rPr>
              <a:t>服軍事訓練時，軍</a:t>
            </a:r>
            <a:r>
              <a:rPr lang="zh-TW" altLang="en-US" sz="2400" dirty="0">
                <a:ea typeface="標楷體"/>
                <a:cs typeface="Times New Roman"/>
              </a:rPr>
              <a:t>事</a:t>
            </a:r>
            <a:r>
              <a:rPr lang="zh-TW" altLang="zh-TW" sz="2400" dirty="0">
                <a:ea typeface="標楷體"/>
                <a:cs typeface="Times New Roman"/>
              </a:rPr>
              <a:t>訓練</a:t>
            </a:r>
            <a:r>
              <a:rPr lang="zh-TW" altLang="en-US" sz="2400" dirty="0">
                <a:ea typeface="標楷體"/>
                <a:cs typeface="Times New Roman"/>
              </a:rPr>
              <a:t>役期</a:t>
            </a:r>
            <a:r>
              <a:rPr lang="zh-TW" altLang="zh-TW" sz="2400" dirty="0">
                <a:ea typeface="標楷體"/>
                <a:cs typeface="Times New Roman"/>
              </a:rPr>
              <a:t>折抵及延期處理流程</a:t>
            </a:r>
            <a:endParaRPr lang="zh-TW" altLang="en-US" sz="2400" dirty="0"/>
          </a:p>
        </p:txBody>
      </p:sp>
      <p:sp>
        <p:nvSpPr>
          <p:cNvPr id="4" name="圓角矩形 3"/>
          <p:cNvSpPr/>
          <p:nvPr/>
        </p:nvSpPr>
        <p:spPr>
          <a:xfrm>
            <a:off x="611560" y="2276872"/>
            <a:ext cx="1008112" cy="273630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  <a:ea typeface="標楷體"/>
                <a:cs typeface="Times New Roman"/>
              </a:rPr>
              <a:t>83</a:t>
            </a:r>
            <a:r>
              <a:rPr lang="zh-TW" altLang="en-US" sz="1600" dirty="0">
                <a:solidFill>
                  <a:schemeClr val="tx1"/>
                </a:solidFill>
                <a:ea typeface="標楷體"/>
                <a:cs typeface="Times New Roman"/>
              </a:rPr>
              <a:t>年次</a:t>
            </a:r>
            <a:r>
              <a:rPr lang="en-US" altLang="zh-TW" sz="1600" dirty="0">
                <a:solidFill>
                  <a:schemeClr val="tx1"/>
                </a:solidFill>
                <a:ea typeface="標楷體"/>
                <a:cs typeface="Times New Roman"/>
              </a:rPr>
              <a:t>(</a:t>
            </a:r>
            <a:r>
              <a:rPr lang="zh-TW" altLang="en-US" sz="1600" dirty="0">
                <a:solidFill>
                  <a:schemeClr val="tx1"/>
                </a:solidFill>
                <a:ea typeface="標楷體"/>
                <a:cs typeface="Times New Roman"/>
              </a:rPr>
              <a:t>含</a:t>
            </a:r>
            <a:r>
              <a:rPr lang="en-US" altLang="zh-TW" sz="1600" dirty="0">
                <a:solidFill>
                  <a:schemeClr val="tx1"/>
                </a:solidFill>
                <a:ea typeface="標楷體"/>
                <a:cs typeface="Times New Roman"/>
              </a:rPr>
              <a:t>)</a:t>
            </a:r>
            <a:r>
              <a:rPr lang="zh-TW" altLang="en-US" sz="1600" dirty="0">
                <a:solidFill>
                  <a:schemeClr val="tx1"/>
                </a:solidFill>
                <a:ea typeface="標楷體"/>
                <a:cs typeface="Times New Roman"/>
              </a:rPr>
              <a:t>至</a:t>
            </a:r>
            <a:r>
              <a:rPr lang="en-US" altLang="zh-TW" sz="1600" dirty="0">
                <a:solidFill>
                  <a:schemeClr val="tx1"/>
                </a:solidFill>
                <a:ea typeface="標楷體"/>
                <a:cs typeface="Times New Roman"/>
              </a:rPr>
              <a:t>93</a:t>
            </a:r>
            <a:r>
              <a:rPr lang="zh-TW" altLang="en-US" sz="1600">
                <a:solidFill>
                  <a:schemeClr val="tx1"/>
                </a:solidFill>
                <a:ea typeface="標楷體"/>
                <a:cs typeface="Times New Roman"/>
              </a:rPr>
              <a:t>年次期間出生</a:t>
            </a:r>
            <a:r>
              <a:rPr lang="zh-TW" altLang="en-US" sz="1600" dirty="0">
                <a:solidFill>
                  <a:schemeClr val="tx1"/>
                </a:solidFill>
                <a:ea typeface="標楷體"/>
                <a:cs typeface="Times New Roman"/>
              </a:rPr>
              <a:t>役男，向鄉鎮區公所</a:t>
            </a:r>
            <a:r>
              <a:rPr lang="zh-TW" altLang="zh-TW" sz="1600" dirty="0">
                <a:solidFill>
                  <a:schemeClr val="tx1"/>
                </a:solidFill>
                <a:ea typeface="標楷體"/>
                <a:cs typeface="Times New Roman"/>
              </a:rPr>
              <a:t>提出暑</a:t>
            </a:r>
            <a:r>
              <a:rPr lang="zh-TW" altLang="en-US" sz="1600" dirty="0">
                <a:solidFill>
                  <a:schemeClr val="tx1"/>
                </a:solidFill>
                <a:ea typeface="標楷體"/>
                <a:cs typeface="Times New Roman"/>
              </a:rPr>
              <a:t>假接受</a:t>
            </a:r>
            <a:r>
              <a:rPr lang="zh-TW" altLang="zh-TW" sz="1600" dirty="0">
                <a:solidFill>
                  <a:schemeClr val="tx1"/>
                </a:solidFill>
                <a:ea typeface="標楷體"/>
                <a:cs typeface="Times New Roman"/>
              </a:rPr>
              <a:t>軍事訓練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流程圖: 決策 4"/>
          <p:cNvSpPr/>
          <p:nvPr/>
        </p:nvSpPr>
        <p:spPr>
          <a:xfrm>
            <a:off x="1979712" y="3073593"/>
            <a:ext cx="1656184" cy="1147495"/>
          </a:xfrm>
          <a:prstGeom prst="flowChartDecis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1600" dirty="0">
                <a:solidFill>
                  <a:schemeClr val="tx1"/>
                </a:solidFill>
                <a:ea typeface="標楷體"/>
                <a:cs typeface="Times New Roman"/>
              </a:rPr>
              <a:t>是否</a:t>
            </a:r>
            <a:r>
              <a:rPr lang="zh-TW" altLang="en-US" sz="1600" dirty="0">
                <a:solidFill>
                  <a:schemeClr val="tx1"/>
                </a:solidFill>
                <a:ea typeface="標楷體"/>
                <a:cs typeface="Times New Roman"/>
              </a:rPr>
              <a:t>可以</a:t>
            </a:r>
            <a:r>
              <a:rPr lang="zh-TW" altLang="zh-TW" sz="1600" dirty="0">
                <a:solidFill>
                  <a:schemeClr val="tx1"/>
                </a:solidFill>
                <a:ea typeface="標楷體"/>
                <a:cs typeface="Times New Roman"/>
              </a:rPr>
              <a:t>如期前往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直線接點 6"/>
          <p:cNvCxnSpPr>
            <a:stCxn id="4" idx="3"/>
            <a:endCxn id="5" idx="1"/>
          </p:cNvCxnSpPr>
          <p:nvPr/>
        </p:nvCxnSpPr>
        <p:spPr>
          <a:xfrm>
            <a:off x="1619672" y="3645024"/>
            <a:ext cx="360040" cy="231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619672" y="2924944"/>
            <a:ext cx="595035" cy="584775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zh-TW" altLang="zh-TW" sz="1600" dirty="0">
                <a:ea typeface="標楷體"/>
                <a:cs typeface="Times New Roman"/>
              </a:rPr>
              <a:t>核可</a:t>
            </a:r>
            <a:endParaRPr lang="en-US" altLang="zh-TW" sz="1600" dirty="0">
              <a:ea typeface="標楷體"/>
              <a:cs typeface="Times New Roman"/>
            </a:endParaRPr>
          </a:p>
          <a:p>
            <a:r>
              <a:rPr lang="zh-TW" altLang="zh-TW" sz="1600" dirty="0">
                <a:ea typeface="標楷體"/>
                <a:cs typeface="Times New Roman"/>
              </a:rPr>
              <a:t>通過</a:t>
            </a:r>
            <a:endParaRPr lang="zh-TW" altLang="en-US" dirty="0"/>
          </a:p>
        </p:txBody>
      </p:sp>
      <p:sp>
        <p:nvSpPr>
          <p:cNvPr id="16" name="圓角矩形 15"/>
          <p:cNvSpPr/>
          <p:nvPr/>
        </p:nvSpPr>
        <p:spPr>
          <a:xfrm>
            <a:off x="2987824" y="4797152"/>
            <a:ext cx="1080120" cy="129614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接受第一階段軍事訓練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5292080" y="2564904"/>
            <a:ext cx="1224136" cy="129614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依徵兵程序辦理延期</a:t>
            </a:r>
            <a:r>
              <a:rPr lang="en-US" altLang="zh-TW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緩徵</a:t>
            </a:r>
            <a:r>
              <a:rPr lang="en-US" altLang="zh-TW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7524328" y="2564904"/>
            <a:ext cx="864096" cy="129614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入伍服役</a:t>
            </a:r>
            <a:r>
              <a:rPr lang="en-US" altLang="zh-TW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含折抵役期</a:t>
            </a:r>
            <a:r>
              <a:rPr lang="en-US" altLang="zh-TW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6" name="流程圖: 決策 25"/>
          <p:cNvSpPr/>
          <p:nvPr/>
        </p:nvSpPr>
        <p:spPr>
          <a:xfrm>
            <a:off x="4860032" y="4725144"/>
            <a:ext cx="2088232" cy="1440160"/>
          </a:xfrm>
          <a:prstGeom prst="flowChartDecis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是否可接受第二階段軍事訓練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流程圖: 決策 26"/>
          <p:cNvSpPr/>
          <p:nvPr/>
        </p:nvSpPr>
        <p:spPr>
          <a:xfrm>
            <a:off x="3059832" y="1700808"/>
            <a:ext cx="1728192" cy="1147495"/>
          </a:xfrm>
          <a:prstGeom prst="flowChartDecis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是否已收到徵集令</a:t>
            </a:r>
          </a:p>
        </p:txBody>
      </p:sp>
      <p:cxnSp>
        <p:nvCxnSpPr>
          <p:cNvPr id="29" name="肘形接點 28"/>
          <p:cNvCxnSpPr>
            <a:stCxn id="5" idx="0"/>
            <a:endCxn id="27" idx="1"/>
          </p:cNvCxnSpPr>
          <p:nvPr/>
        </p:nvCxnSpPr>
        <p:spPr>
          <a:xfrm rot="5400000" flipH="1" flipV="1">
            <a:off x="2534300" y="2548061"/>
            <a:ext cx="799037" cy="252028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接點 31"/>
          <p:cNvCxnSpPr>
            <a:stCxn id="5" idx="2"/>
            <a:endCxn id="16" idx="1"/>
          </p:cNvCxnSpPr>
          <p:nvPr/>
        </p:nvCxnSpPr>
        <p:spPr>
          <a:xfrm rot="16200000" flipH="1">
            <a:off x="2285746" y="4743146"/>
            <a:ext cx="1224136" cy="18002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6" idx="3"/>
            <a:endCxn id="26" idx="1"/>
          </p:cNvCxnSpPr>
          <p:nvPr/>
        </p:nvCxnSpPr>
        <p:spPr>
          <a:xfrm>
            <a:off x="4067944" y="5445224"/>
            <a:ext cx="7920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2401186" y="2492896"/>
            <a:ext cx="370614" cy="400110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N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401186" y="4725144"/>
            <a:ext cx="351378" cy="369332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itchFamily="18" charset="0"/>
                <a:ea typeface="標楷體"/>
                <a:cs typeface="Times New Roman" pitchFamily="18" charset="0"/>
              </a:rPr>
              <a:t>Y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5292080" y="980728"/>
            <a:ext cx="1224136" cy="115212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當事人至鄉鎮區公所辦理取消</a:t>
            </a:r>
          </a:p>
        </p:txBody>
      </p:sp>
      <p:cxnSp>
        <p:nvCxnSpPr>
          <p:cNvPr id="43" name="圖案 42"/>
          <p:cNvCxnSpPr>
            <a:stCxn id="27" idx="0"/>
            <a:endCxn id="41" idx="1"/>
          </p:cNvCxnSpPr>
          <p:nvPr/>
        </p:nvCxnSpPr>
        <p:spPr>
          <a:xfrm rot="5400000" flipH="1" flipV="1">
            <a:off x="4535996" y="944724"/>
            <a:ext cx="144016" cy="136815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4345402" y="1084674"/>
            <a:ext cx="370614" cy="400110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N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肘形接點 62"/>
          <p:cNvCxnSpPr>
            <a:stCxn id="27" idx="2"/>
            <a:endCxn id="17" idx="1"/>
          </p:cNvCxnSpPr>
          <p:nvPr/>
        </p:nvCxnSpPr>
        <p:spPr>
          <a:xfrm rot="16200000" flipH="1">
            <a:off x="4425668" y="2346563"/>
            <a:ext cx="364673" cy="136815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4355976" y="3284984"/>
            <a:ext cx="351378" cy="369332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itchFamily="18" charset="0"/>
                <a:ea typeface="標楷體"/>
                <a:cs typeface="Times New Roman" pitchFamily="18" charset="0"/>
              </a:rPr>
              <a:t>Y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直線接點 68"/>
          <p:cNvCxnSpPr>
            <a:stCxn id="17" idx="3"/>
            <a:endCxn id="18" idx="1"/>
          </p:cNvCxnSpPr>
          <p:nvPr/>
        </p:nvCxnSpPr>
        <p:spPr>
          <a:xfrm>
            <a:off x="6516216" y="3212976"/>
            <a:ext cx="100811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6588224" y="2636912"/>
            <a:ext cx="864096" cy="584775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緩徵原因消失</a:t>
            </a:r>
          </a:p>
        </p:txBody>
      </p:sp>
      <p:sp>
        <p:nvSpPr>
          <p:cNvPr id="72" name="矩形 71"/>
          <p:cNvSpPr/>
          <p:nvPr/>
        </p:nvSpPr>
        <p:spPr>
          <a:xfrm>
            <a:off x="4070653" y="5013176"/>
            <a:ext cx="1005403" cy="338554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按時完成</a:t>
            </a:r>
            <a:endParaRPr lang="zh-TW" altLang="en-US" dirty="0"/>
          </a:p>
        </p:txBody>
      </p:sp>
      <p:sp>
        <p:nvSpPr>
          <p:cNvPr id="80" name="圓角矩形 79"/>
          <p:cNvSpPr/>
          <p:nvPr/>
        </p:nvSpPr>
        <p:spPr>
          <a:xfrm>
            <a:off x="7524328" y="4797152"/>
            <a:ext cx="1080120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接受第二階段軍事訓練</a:t>
            </a:r>
            <a:r>
              <a:rPr lang="en-US" altLang="zh-TW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含折抵役期</a:t>
            </a:r>
            <a:r>
              <a:rPr lang="en-US" altLang="zh-TW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020272" y="5085184"/>
            <a:ext cx="351378" cy="369332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itchFamily="18" charset="0"/>
                <a:ea typeface="標楷體"/>
                <a:cs typeface="Times New Roman" pitchFamily="18" charset="0"/>
              </a:rPr>
              <a:t>Y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直線接點 82"/>
          <p:cNvCxnSpPr>
            <a:stCxn id="26" idx="3"/>
            <a:endCxn id="80" idx="1"/>
          </p:cNvCxnSpPr>
          <p:nvPr/>
        </p:nvCxnSpPr>
        <p:spPr>
          <a:xfrm>
            <a:off x="6948264" y="5445224"/>
            <a:ext cx="57606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/>
          <p:cNvCxnSpPr>
            <a:stCxn id="26" idx="0"/>
            <a:endCxn id="17" idx="2"/>
          </p:cNvCxnSpPr>
          <p:nvPr/>
        </p:nvCxnSpPr>
        <p:spPr>
          <a:xfrm flipV="1">
            <a:off x="5904148" y="3861048"/>
            <a:ext cx="0" cy="86409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>
          <a:xfrm>
            <a:off x="5508104" y="4221088"/>
            <a:ext cx="370614" cy="400110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N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圖案 90"/>
          <p:cNvCxnSpPr>
            <a:stCxn id="41" idx="3"/>
            <a:endCxn id="18" idx="0"/>
          </p:cNvCxnSpPr>
          <p:nvPr/>
        </p:nvCxnSpPr>
        <p:spPr>
          <a:xfrm>
            <a:off x="6516216" y="1556792"/>
            <a:ext cx="1440160" cy="100811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矩形 91"/>
          <p:cNvSpPr/>
          <p:nvPr/>
        </p:nvSpPr>
        <p:spPr>
          <a:xfrm>
            <a:off x="6479435" y="1196752"/>
            <a:ext cx="1620957" cy="338554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緩徵原因消失後</a:t>
            </a:r>
            <a:endParaRPr lang="zh-TW" altLang="en-US" dirty="0"/>
          </a:p>
        </p:txBody>
      </p:sp>
      <p:grpSp>
        <p:nvGrpSpPr>
          <p:cNvPr id="100" name="群組 99"/>
          <p:cNvGrpSpPr/>
          <p:nvPr/>
        </p:nvGrpSpPr>
        <p:grpSpPr>
          <a:xfrm>
            <a:off x="107504" y="3395492"/>
            <a:ext cx="360040" cy="504056"/>
            <a:chOff x="107504" y="3356992"/>
            <a:chExt cx="360040" cy="504056"/>
          </a:xfrm>
        </p:grpSpPr>
        <p:sp>
          <p:nvSpPr>
            <p:cNvPr id="95" name="橢圓 94"/>
            <p:cNvSpPr/>
            <p:nvPr/>
          </p:nvSpPr>
          <p:spPr>
            <a:xfrm>
              <a:off x="107504" y="3356992"/>
              <a:ext cx="360040" cy="504056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6" name="橢圓 95"/>
            <p:cNvSpPr/>
            <p:nvPr/>
          </p:nvSpPr>
          <p:spPr>
            <a:xfrm>
              <a:off x="179512" y="3501008"/>
              <a:ext cx="207640" cy="224408"/>
            </a:xfrm>
            <a:prstGeom prst="ellipse">
              <a:avLst/>
            </a:prstGeom>
            <a:ln w="285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98" name="直線接點 97"/>
          <p:cNvCxnSpPr>
            <a:stCxn id="95" idx="6"/>
            <a:endCxn id="4" idx="1"/>
          </p:cNvCxnSpPr>
          <p:nvPr/>
        </p:nvCxnSpPr>
        <p:spPr>
          <a:xfrm flipV="1">
            <a:off x="467544" y="3645024"/>
            <a:ext cx="144016" cy="24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群組 100"/>
          <p:cNvGrpSpPr/>
          <p:nvPr/>
        </p:nvGrpSpPr>
        <p:grpSpPr>
          <a:xfrm>
            <a:off x="8604448" y="2953819"/>
            <a:ext cx="360040" cy="504056"/>
            <a:chOff x="107504" y="3356992"/>
            <a:chExt cx="360040" cy="504056"/>
          </a:xfrm>
        </p:grpSpPr>
        <p:sp>
          <p:nvSpPr>
            <p:cNvPr id="102" name="橢圓 101"/>
            <p:cNvSpPr/>
            <p:nvPr/>
          </p:nvSpPr>
          <p:spPr>
            <a:xfrm>
              <a:off x="107504" y="3356992"/>
              <a:ext cx="360040" cy="50405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橢圓 102"/>
            <p:cNvSpPr/>
            <p:nvPr/>
          </p:nvSpPr>
          <p:spPr>
            <a:xfrm>
              <a:off x="179512" y="3501008"/>
              <a:ext cx="207640" cy="22440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05" name="直線接點 104"/>
          <p:cNvCxnSpPr>
            <a:stCxn id="18" idx="3"/>
            <a:endCxn id="102" idx="2"/>
          </p:cNvCxnSpPr>
          <p:nvPr/>
        </p:nvCxnSpPr>
        <p:spPr>
          <a:xfrm flipV="1">
            <a:off x="8388424" y="3205847"/>
            <a:ext cx="216024" cy="71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矩形 136"/>
          <p:cNvSpPr/>
          <p:nvPr/>
        </p:nvSpPr>
        <p:spPr>
          <a:xfrm>
            <a:off x="395536" y="5373216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申請暑假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服軍事訓練，因故第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階段無法接受訓練時，不得於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升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之暑假實施，僅能待緩徵原因消失後再實施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151</Words>
  <Application>Microsoft Office PowerPoint</Application>
  <PresentationFormat>如螢幕大小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83年次(含)至93年次期間學生申請暑假服軍事訓練時，軍事訓練役期折抵及延期處理流程</vt:lpstr>
    </vt:vector>
  </TitlesOfParts>
  <Company>NPUE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大專院校學生請服軍事訓練時，軍訓訓練折抵及延期處理流程</dc:title>
  <dc:creator>USER</dc:creator>
  <cp:lastModifiedBy>林宥善</cp:lastModifiedBy>
  <cp:revision>17</cp:revision>
  <dcterms:created xsi:type="dcterms:W3CDTF">2013-01-24T07:57:24Z</dcterms:created>
  <dcterms:modified xsi:type="dcterms:W3CDTF">2023-09-01T07:12:47Z</dcterms:modified>
</cp:coreProperties>
</file>